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2" r:id="rId4"/>
    <p:sldId id="277" r:id="rId5"/>
    <p:sldId id="275" r:id="rId6"/>
    <p:sldId id="290" r:id="rId7"/>
    <p:sldId id="291" r:id="rId8"/>
    <p:sldId id="257" r:id="rId9"/>
    <p:sldId id="280" r:id="rId10"/>
    <p:sldId id="292" r:id="rId11"/>
    <p:sldId id="304" r:id="rId12"/>
    <p:sldId id="281" r:id="rId13"/>
    <p:sldId id="307" r:id="rId14"/>
    <p:sldId id="308" r:id="rId15"/>
    <p:sldId id="298" r:id="rId16"/>
    <p:sldId id="299" r:id="rId17"/>
    <p:sldId id="297" r:id="rId18"/>
    <p:sldId id="301" r:id="rId19"/>
    <p:sldId id="282" r:id="rId20"/>
    <p:sldId id="283" r:id="rId21"/>
    <p:sldId id="284" r:id="rId22"/>
    <p:sldId id="285" r:id="rId23"/>
    <p:sldId id="302" r:id="rId24"/>
    <p:sldId id="305" r:id="rId25"/>
    <p:sldId id="286" r:id="rId26"/>
    <p:sldId id="306" r:id="rId27"/>
    <p:sldId id="287" r:id="rId28"/>
    <p:sldId id="258" r:id="rId29"/>
  </p:sldIdLst>
  <p:sldSz cx="12192000" cy="6858000"/>
  <p:notesSz cx="6858000" cy="9144000"/>
  <p:embeddedFontLst>
    <p:embeddedFont>
      <p:font typeface="KoPub돋움체 Bold" panose="00000800000000000000" pitchFamily="2" charset="-127"/>
      <p:bold r:id="rId31"/>
    </p:embeddedFont>
    <p:embeddedFont>
      <p:font typeface="Tmon몬소리OTF Black" panose="02000A03000000000000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아리따-돋움(TTF)-Bold" panose="02020603020101020101" pitchFamily="18" charset="-127"/>
      <p:regular r:id="rId35"/>
    </p:embeddedFont>
    <p:embeddedFont>
      <p:font typeface="타이포_쌍문동 B" panose="02020803020101020101" pitchFamily="18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1A"/>
    <a:srgbClr val="F469A8"/>
    <a:srgbClr val="6441A5"/>
    <a:srgbClr val="0E459F"/>
    <a:srgbClr val="EB7C30"/>
    <a:srgbClr val="FFF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0050" autoAdjust="0"/>
  </p:normalViewPr>
  <p:slideViewPr>
    <p:cSldViewPr snapToGrid="0" showGuides="1">
      <p:cViewPr>
        <p:scale>
          <a:sx n="50" d="100"/>
          <a:sy n="50" d="100"/>
        </p:scale>
        <p:origin x="120" y="398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8300-682B-4820-B349-1CB43378120F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BC30-E693-46DA-8364-E93C6F134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8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개인방송 서비스는 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 등을 하고 있지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프로젝트는 자연어 처리를 통한 방송의 유해성 수치를 산출해내어</a:t>
            </a:r>
          </a:p>
          <a:p>
            <a:r>
              <a:rPr lang="ko-KR" altLang="en-US" dirty="0"/>
              <a:t>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규제를 </a:t>
            </a:r>
            <a:r>
              <a:rPr lang="ko-KR" altLang="en-US" dirty="0" err="1"/>
              <a:t>구현해내었다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5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 앞뒤 문맥이 있는 데이터와는 달리 짧게 </a:t>
            </a:r>
            <a:r>
              <a:rPr lang="ko-KR" altLang="en-US" dirty="0" err="1"/>
              <a:t>짧게</a:t>
            </a:r>
            <a:r>
              <a:rPr lang="ko-KR" altLang="en-US" dirty="0"/>
              <a:t> 문맥이 없고 </a:t>
            </a:r>
            <a:r>
              <a:rPr lang="ko-KR" altLang="en-US" dirty="0" err="1"/>
              <a:t>줄임말이</a:t>
            </a:r>
            <a:r>
              <a:rPr lang="ko-KR" altLang="en-US" dirty="0"/>
              <a:t> 많이 사용되는 인터넷 방송의 특성에 맞춰서 학습 시켜 필터링 하기 위해 채팅 데이터를 </a:t>
            </a:r>
            <a:r>
              <a:rPr lang="ko-KR" altLang="en-US" dirty="0" err="1"/>
              <a:t>스크래핑함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7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또한 유해도가 책정되어 있는 데이터도 존재하지 않았음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인터넷방송 사이트에서 채팅 데이터를 크롤링하여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일일이 유해 여부를 </a:t>
            </a:r>
            <a:r>
              <a:rPr lang="ko-KR" altLang="en-US" dirty="0" err="1"/>
              <a:t>레이블링해서</a:t>
            </a:r>
            <a:r>
              <a:rPr lang="ko-KR" altLang="en-US" dirty="0"/>
              <a:t> 데이터셋</a:t>
            </a:r>
            <a:r>
              <a:rPr lang="en-US" altLang="ko-KR" dirty="0"/>
              <a:t>(30000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구축하였다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현재까지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150</a:t>
            </a:r>
            <a:r>
              <a:rPr lang="ko-KR" altLang="en-US" dirty="0"/>
              <a:t>만개 데이터 수집 완료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9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ㅋㅋㅋ</a:t>
            </a:r>
            <a:r>
              <a:rPr lang="ko-KR" altLang="en-US" dirty="0"/>
              <a:t> 과 같은</a:t>
            </a:r>
            <a:r>
              <a:rPr lang="ko-KR" altLang="en-US" baseline="0" dirty="0"/>
              <a:t> 채팅 텍스트를 남겨준다</a:t>
            </a:r>
            <a:r>
              <a:rPr lang="en-US" altLang="ko-KR" baseline="0" dirty="0"/>
              <a:t>.</a:t>
            </a:r>
          </a:p>
          <a:p>
            <a:pPr marL="0" indent="0">
              <a:buFontTx/>
              <a:buNone/>
            </a:pPr>
            <a:r>
              <a:rPr lang="ko-KR" altLang="en-US" baseline="0" dirty="0" err="1"/>
              <a:t>최빈</a:t>
            </a:r>
            <a:r>
              <a:rPr lang="ko-KR" altLang="en-US" baseline="0" dirty="0"/>
              <a:t> 형태소 </a:t>
            </a:r>
            <a:r>
              <a:rPr lang="en-US" altLang="ko-KR" baseline="0" dirty="0"/>
              <a:t>10000</a:t>
            </a:r>
            <a:r>
              <a:rPr lang="ko-KR" altLang="en-US" baseline="0" dirty="0"/>
              <a:t>개에 대해 </a:t>
            </a:r>
            <a:r>
              <a:rPr lang="en-US" altLang="ko-KR" baseline="0" dirty="0"/>
              <a:t>id</a:t>
            </a:r>
            <a:r>
              <a:rPr lang="ko-KR" altLang="en-US" baseline="0" dirty="0"/>
              <a:t>값을 부여하고</a:t>
            </a:r>
            <a:endParaRPr lang="en-US" altLang="ko-KR" baseline="0" dirty="0"/>
          </a:p>
          <a:p>
            <a:pPr marL="0" indent="0">
              <a:buFontTx/>
              <a:buNone/>
            </a:pPr>
            <a:r>
              <a:rPr lang="ko-KR" altLang="en-US" baseline="0" dirty="0"/>
              <a:t>채팅별로 </a:t>
            </a:r>
            <a:r>
              <a:rPr lang="en-US" altLang="ko-KR" baseline="0" dirty="0"/>
              <a:t>vector</a:t>
            </a:r>
            <a:r>
              <a:rPr lang="ko-KR" altLang="en-US" baseline="0" dirty="0"/>
              <a:t>로 변환함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3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r>
              <a:rPr lang="en-US" altLang="ko-KR" baseline="0" dirty="0"/>
              <a:t>- RNN</a:t>
            </a:r>
            <a:r>
              <a:rPr lang="ko-KR" altLang="en-US" baseline="0" dirty="0"/>
              <a:t>보다 예측 속도를 </a:t>
            </a:r>
            <a:r>
              <a:rPr lang="ko-KR" altLang="en-US" baseline="0" dirty="0" err="1"/>
              <a:t>개선하려함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방송 중 유해채팅 비율 </a:t>
            </a:r>
            <a:r>
              <a:rPr lang="en-US" altLang="ko-KR" dirty="0"/>
              <a:t>: 5%</a:t>
            </a:r>
          </a:p>
          <a:p>
            <a:r>
              <a:rPr lang="ko-KR" altLang="en-US" dirty="0"/>
              <a:t>최대 유해채팅 비율 </a:t>
            </a:r>
            <a:r>
              <a:rPr lang="en-US" altLang="ko-KR" dirty="0"/>
              <a:t>: 11%</a:t>
            </a:r>
          </a:p>
          <a:p>
            <a:endParaRPr lang="en-US" altLang="ko-KR" dirty="0"/>
          </a:p>
          <a:p>
            <a:r>
              <a:rPr lang="ko-KR" altLang="en-US" dirty="0" err="1"/>
              <a:t>임계값은</a:t>
            </a:r>
            <a:r>
              <a:rPr lang="ko-KR" altLang="en-US" baseline="0" dirty="0"/>
              <a:t> 레이블링을 계속하면서 조정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6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 브라우저의 확장 프로그램으로 구현하였다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3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레이블링하지</a:t>
            </a:r>
            <a:r>
              <a:rPr lang="ko-KR" altLang="en-US" dirty="0"/>
              <a:t> 않은 데이터셋에 대해 모델을 통한 예측 후</a:t>
            </a:r>
            <a:endParaRPr lang="en-US" altLang="ko-KR" dirty="0"/>
          </a:p>
          <a:p>
            <a:r>
              <a:rPr lang="ko-KR" altLang="en-US" dirty="0"/>
              <a:t>유해 정도가 애매한</a:t>
            </a:r>
            <a:r>
              <a:rPr lang="en-US" altLang="ko-KR" dirty="0"/>
              <a:t>(40~60%)</a:t>
            </a:r>
            <a:r>
              <a:rPr lang="ko-KR" altLang="en-US" dirty="0"/>
              <a:t> 채팅에 대해서 집중적인 레이블링 수행하겠다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음성 인식 </a:t>
            </a:r>
            <a:r>
              <a:rPr lang="en-US" altLang="ko-KR" dirty="0" err="1"/>
              <a:t>api</a:t>
            </a:r>
            <a:r>
              <a:rPr lang="ko-KR" altLang="en-US" dirty="0"/>
              <a:t>의 비용 문제 때문에 보류 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</a:t>
            </a:r>
            <a:r>
              <a:rPr lang="en-US" altLang="ko-KR" dirty="0"/>
              <a:t>1</a:t>
            </a:r>
            <a:r>
              <a:rPr lang="ko-KR" altLang="en-US" dirty="0"/>
              <a:t>편당 </a:t>
            </a:r>
            <a:r>
              <a:rPr lang="en-US" altLang="ko-KR" dirty="0"/>
              <a:t>38</a:t>
            </a:r>
            <a:r>
              <a:rPr lang="ko-KR" altLang="en-US" dirty="0"/>
              <a:t>회</a:t>
            </a:r>
            <a:r>
              <a:rPr lang="en-US" altLang="ko-KR" dirty="0"/>
              <a:t>, 1</a:t>
            </a:r>
            <a:r>
              <a:rPr lang="ko-KR" altLang="en-US" dirty="0"/>
              <a:t>분당 </a:t>
            </a:r>
            <a:r>
              <a:rPr lang="en-US" altLang="ko-KR" dirty="0"/>
              <a:t>3.9</a:t>
            </a:r>
            <a:r>
              <a:rPr lang="ko-KR" altLang="en-US" dirty="0"/>
              <a:t>회의 유해한 내용이 발견되었다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유해한 내용의 비중이 문제 언어의 사용이 </a:t>
            </a:r>
            <a:r>
              <a:rPr lang="en-US" altLang="ko-KR" dirty="0"/>
              <a:t>51.4 %</a:t>
            </a:r>
            <a:r>
              <a:rPr lang="ko-KR" altLang="en-US" dirty="0"/>
              <a:t>로 가장 많았고</a:t>
            </a:r>
            <a:r>
              <a:rPr lang="en-US" altLang="ko-KR" dirty="0"/>
              <a:t>, </a:t>
            </a:r>
            <a:r>
              <a:rPr lang="ko-KR" altLang="en-US" dirty="0"/>
              <a:t>폭력적인 내용이 </a:t>
            </a:r>
            <a:r>
              <a:rPr lang="en-US" altLang="ko-KR" dirty="0"/>
              <a:t>20.4%, </a:t>
            </a:r>
            <a:r>
              <a:rPr lang="ko-KR" altLang="en-US" dirty="0"/>
              <a:t>선정적인 내용이 </a:t>
            </a:r>
            <a:r>
              <a:rPr lang="en-US" altLang="ko-KR" dirty="0"/>
              <a:t>15.3%</a:t>
            </a:r>
            <a:r>
              <a:rPr lang="ko-KR" altLang="en-US" dirty="0"/>
              <a:t>로 뒤를 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5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딥러닝 기반 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(Recall) </a:t>
            </a:r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/>
              <a:t>실제 비속어를 비속어로 예측한 비율</a:t>
            </a:r>
            <a:endParaRPr lang="en-US" altLang="ko-KR" dirty="0"/>
          </a:p>
          <a:p>
            <a:pPr lvl="2"/>
            <a:r>
              <a:rPr lang="ko-KR" altLang="en-US" dirty="0"/>
              <a:t>비속어 사전 기반 </a:t>
            </a:r>
            <a:r>
              <a:rPr lang="en-US" altLang="ko-KR" dirty="0"/>
              <a:t>: 17%</a:t>
            </a:r>
          </a:p>
          <a:p>
            <a:pPr lvl="2"/>
            <a:r>
              <a:rPr lang="ko-KR" altLang="en-US" dirty="0"/>
              <a:t>모델 기반 </a:t>
            </a:r>
            <a:r>
              <a:rPr lang="en-US" altLang="ko-KR" dirty="0"/>
              <a:t>: 50%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6285-58E3-4734-8111-9C8200F7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8C9D-9DBE-438E-B585-C43BAAB1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8AABC-33BC-4311-A87A-10A1685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56A3-D79A-4459-A6B7-8AA492E92DD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1AD3-AB5B-40C2-8E81-9736C80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9F940-3453-4B9F-8780-8A31DBD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DCEF-8768-496F-BB26-743F824C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D41A9-7D0A-46C6-9DE5-71262A27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31B6-D106-4D08-9D6A-0872299C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17FE-4820-44D8-BF55-E355A31B6034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1FC03-D94B-49D4-864F-85FD564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FDEC-B97F-48ED-8DF3-8B544A7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AAEFF-8C24-4032-A269-68CF64C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48583-41F3-420F-AE80-075167A05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69E0D-11EB-44F1-BBC0-CC8F6F9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36B62-0147-42CE-9A47-2289EC24F77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60AF8-1966-4B1B-979D-C3A682AC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75AF-D9DB-48B4-B5AC-82499D5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9C9A-0D31-40AD-833E-D54EA7E3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F7693-45EC-453C-A329-2A82EB98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0B92A-3DAF-4146-BD14-A2BF0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7179-C222-4CC5-8FF5-31557D42EB5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A804E-86FD-443C-BCC2-78607A4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E9DD0-6B9F-4777-98F6-0FABE801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3544D-ABCA-4D9D-BD2B-BE304FD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A0F3-F0A8-4099-9004-5A4182DB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907C-861B-4D5B-A0B6-95F1D348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9D-14C7-477E-9568-F359E1195ACD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D4E2-B383-46B1-9959-1CFB587E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0635A-8E7F-4B73-942B-6DD8BE0F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7928-C01C-42DF-A44F-B576A02A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EE66D-B89C-4993-9739-1A227771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68981-645B-4300-A4AD-08B981FF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FFA81-75C5-4AC9-B3FD-27A5119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BC9-1FD6-477A-A3BB-BAA2C253E2A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0C71-FD2F-4BAD-AB91-1A2A9CD7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4955B-B6C9-4D8F-A0F5-A34607F4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E6B0-DD0D-40B5-9102-4506896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1B387-4D81-4755-BC05-4BE7013F3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341E4-15AC-4EFF-83F6-45434448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565498-1F49-459B-86B5-2F0F5F043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8D64-664D-4317-B24B-F92E8943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BD393-C799-428F-A45D-EC79D273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4EC5-BA29-4C24-A1F0-EB173D6EAEF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B2B096-52AE-4CAA-8EB3-0CD98B3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40E17-2413-408E-8BF2-2C26A00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9F3C0-65BE-4F97-970B-2F01473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B516-C34C-4224-893A-24BEC9C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1B0A-B8D5-4F39-AF7F-0386E090E9A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0DD5A-F764-4A43-AC8B-4FED6B1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0650A-0CA9-4FE8-8C6F-2709D43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F199E-D030-49D3-A467-1ABBE12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0501-DF0B-4F38-B6C4-059DFBF71BD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2AD29-F722-440B-B97E-E9840354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8106-8EDF-4E71-8EC7-B228A6B6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1181-1704-4F44-88B3-BA537B41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E8CB9-1B05-42C5-ACA0-60541C8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CA43-12CE-4375-850C-822C4CA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D66F-1792-4B0A-B32D-A9AE43DC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E1EE-37D2-4C01-8C75-155A8FBF4572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F2178-5296-48BA-B62E-DBFCC6A9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14BD9-E03E-4E81-A3BC-9871F8F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0425-09B2-4B50-ACC8-A96AE7FD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425D71-B811-4B7E-AC8F-9C6CDB00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8675-6D8D-4FA3-8C97-94C29D44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332C3-E489-49DD-893F-6C98B26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870A-27CB-497C-8A40-34DC6840A40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46C24-F186-46AA-8F93-0162FAF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6D59D-4E21-4A12-95EF-508157B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0FD9C-4165-4C19-A95F-89AFCAA5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AA332-A702-4597-839A-852BAB33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79F24-1FD7-4965-A003-0FF682ED9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C4B1-BA8F-4096-BCFD-DAD6E23C924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2331-38AF-4D2F-B187-B7860E1E1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79044-1F09-425D-A8B7-21225E50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7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4" y="971204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814" y="298615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인터넷방송 폭력성 산출을 통한 </a:t>
            </a:r>
            <a:endParaRPr lang="en-US" altLang="ko-KR" sz="4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필터링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2725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AFCE349-DA95-4F75-949E-CBC5C5BE6C0B}"/>
              </a:ext>
            </a:extLst>
          </p:cNvPr>
          <p:cNvSpPr txBox="1">
            <a:spLocks/>
          </p:cNvSpPr>
          <p:nvPr/>
        </p:nvSpPr>
        <p:spPr>
          <a:xfrm>
            <a:off x="1487488" y="4966459"/>
            <a:ext cx="9144000" cy="130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남궁찬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박재은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장민교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조민수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정우태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채수영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276A42-727A-4969-A126-DE6C54BC1DA3}"/>
              </a:ext>
            </a:extLst>
          </p:cNvPr>
          <p:cNvSpPr txBox="1">
            <a:spLocks/>
          </p:cNvSpPr>
          <p:nvPr/>
        </p:nvSpPr>
        <p:spPr>
          <a:xfrm>
            <a:off x="1524000" y="808568"/>
            <a:ext cx="9144000" cy="238760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  <a:effectLst>
            <a:glow rad="10160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0AF284-AAE4-4917-9B89-D993D996A9EA}"/>
              </a:ext>
            </a:extLst>
          </p:cNvPr>
          <p:cNvCxnSpPr>
            <a:cxnSpLocks/>
          </p:cNvCxnSpPr>
          <p:nvPr/>
        </p:nvCxnSpPr>
        <p:spPr>
          <a:xfrm>
            <a:off x="1787979" y="1460423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AD83B9-C01A-404A-A3D6-823E045B0B76}"/>
              </a:ext>
            </a:extLst>
          </p:cNvPr>
          <p:cNvCxnSpPr>
            <a:cxnSpLocks/>
          </p:cNvCxnSpPr>
          <p:nvPr/>
        </p:nvCxnSpPr>
        <p:spPr>
          <a:xfrm flipV="1">
            <a:off x="3222171" y="4641912"/>
            <a:ext cx="5773783" cy="20117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84E65B-B9F9-4A8B-B768-8269394365A9}"/>
              </a:ext>
            </a:extLst>
          </p:cNvPr>
          <p:cNvSpPr/>
          <p:nvPr/>
        </p:nvSpPr>
        <p:spPr>
          <a:xfrm>
            <a:off x="5983151" y="1369372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E45A09FB-99C3-49CA-9CB9-3E505B98EBD3}"/>
              </a:ext>
            </a:extLst>
          </p:cNvPr>
          <p:cNvSpPr/>
          <p:nvPr/>
        </p:nvSpPr>
        <p:spPr>
          <a:xfrm>
            <a:off x="5983151" y="4568279"/>
            <a:ext cx="152674" cy="152674"/>
          </a:xfrm>
          <a:prstGeom prst="diamond">
            <a:avLst/>
          </a:prstGeom>
          <a:solidFill>
            <a:srgbClr val="7C001A"/>
          </a:solidFill>
          <a:ln>
            <a:solidFill>
              <a:srgbClr val="7C00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327257" y="2010487"/>
            <a:ext cx="3949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327256" y="3539830"/>
            <a:ext cx="5575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327256" y="5044582"/>
            <a:ext cx="58647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062E9-4CD6-4A91-9D85-6E287D9D5DF1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314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327257" y="2010487"/>
            <a:ext cx="3949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327257" y="3539830"/>
            <a:ext cx="57386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327256" y="5044582"/>
            <a:ext cx="57386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A60EC2-EBE1-4949-BDB9-46C476199AA1}"/>
              </a:ext>
            </a:extLst>
          </p:cNvPr>
          <p:cNvCxnSpPr>
            <a:cxnSpLocks/>
          </p:cNvCxnSpPr>
          <p:nvPr/>
        </p:nvCxnSpPr>
        <p:spPr>
          <a:xfrm flipH="1">
            <a:off x="1642532" y="3578296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BF5300-8C9F-4C7C-B2C0-D58F0826D1F7}"/>
              </a:ext>
            </a:extLst>
          </p:cNvPr>
          <p:cNvCxnSpPr>
            <a:cxnSpLocks/>
          </p:cNvCxnSpPr>
          <p:nvPr/>
        </p:nvCxnSpPr>
        <p:spPr>
          <a:xfrm flipH="1">
            <a:off x="1567228" y="2093052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F9FB32-A8AA-41B5-B524-AC20711B6DA3}"/>
              </a:ext>
            </a:extLst>
          </p:cNvPr>
          <p:cNvCxnSpPr>
            <a:cxnSpLocks/>
          </p:cNvCxnSpPr>
          <p:nvPr/>
        </p:nvCxnSpPr>
        <p:spPr>
          <a:xfrm flipH="1">
            <a:off x="1551184" y="5143052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F7AC2-2DC7-4DD8-8747-B78E67426B93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8135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3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6012033-3CB3-43DA-94E5-DD562A325C83}"/>
              </a:ext>
            </a:extLst>
          </p:cNvPr>
          <p:cNvSpPr/>
          <p:nvPr/>
        </p:nvSpPr>
        <p:spPr>
          <a:xfrm>
            <a:off x="4761746" y="3568700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D0B58502-D68A-4C20-BA63-5FBE6220F6C8}"/>
              </a:ext>
            </a:extLst>
          </p:cNvPr>
          <p:cNvSpPr/>
          <p:nvPr/>
        </p:nvSpPr>
        <p:spPr>
          <a:xfrm>
            <a:off x="7428746" y="3613466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71948" y="1783376"/>
            <a:ext cx="11317076" cy="4534688"/>
            <a:chOff x="715047" y="2892159"/>
            <a:chExt cx="5004443" cy="2005252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45168"/>
            <a:stretch/>
          </p:blipFill>
          <p:spPr>
            <a:xfrm>
              <a:off x="3539049" y="2892159"/>
              <a:ext cx="1876193" cy="449619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35450"/>
            <a:stretch/>
          </p:blipFill>
          <p:spPr>
            <a:xfrm>
              <a:off x="3515703" y="3423880"/>
              <a:ext cx="2203787" cy="40389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r="29077"/>
            <a:stretch/>
          </p:blipFill>
          <p:spPr>
            <a:xfrm>
              <a:off x="3605275" y="3967690"/>
              <a:ext cx="1967336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</p:spTree>
    <p:extLst>
      <p:ext uri="{BB962C8B-B14F-4D97-AF65-F5344CB8AC3E}">
        <p14:creationId xmlns:p14="http://schemas.microsoft.com/office/powerpoint/2010/main" val="54730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AFABF8-F9D6-4890-8B8C-4C46291BAF0B}"/>
              </a:ext>
            </a:extLst>
          </p:cNvPr>
          <p:cNvSpPr/>
          <p:nvPr/>
        </p:nvSpPr>
        <p:spPr>
          <a:xfrm>
            <a:off x="304800" y="1893252"/>
            <a:ext cx="11092475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♡지가 바닥인데 누가 너를 영화 출연시켜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E88D4D-1482-4FF6-AD92-755ECE82AC9E}"/>
              </a:ext>
            </a:extLst>
          </p:cNvPr>
          <p:cNvSpPr/>
          <p:nvPr/>
        </p:nvSpPr>
        <p:spPr>
          <a:xfrm>
            <a:off x="983338" y="2774176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세에에에에에에에에에에에에엑스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565B-0CFD-40B0-89B7-E3F67CA0F37E}"/>
              </a:ext>
            </a:extLst>
          </p:cNvPr>
          <p:cNvSpPr/>
          <p:nvPr/>
        </p:nvSpPr>
        <p:spPr>
          <a:xfrm>
            <a:off x="5478802" y="4053243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빨리켜</a:t>
            </a:r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ㅂㅅ아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0BD74C-DAA8-4AE2-8061-5708930223C9}"/>
              </a:ext>
            </a:extLst>
          </p:cNvPr>
          <p:cNvSpPr/>
          <p:nvPr/>
        </p:nvSpPr>
        <p:spPr>
          <a:xfrm>
            <a:off x="567574" y="4097712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광고ㅅㅂ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54CBCF-4EEB-4EBC-B9EE-38A06E9AFA7C}"/>
              </a:ext>
            </a:extLst>
          </p:cNvPr>
          <p:cNvSpPr/>
          <p:nvPr/>
        </p:nvSpPr>
        <p:spPr>
          <a:xfrm>
            <a:off x="673051" y="3465621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 노래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ㅈ같네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4D6067-AE3D-49D5-AF8D-37D582154A1B}"/>
              </a:ext>
            </a:extLst>
          </p:cNvPr>
          <p:cNvSpPr/>
          <p:nvPr/>
        </p:nvSpPr>
        <p:spPr>
          <a:xfrm>
            <a:off x="1105189" y="5234367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너검마가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니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이딴생각으로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글싸지른거보면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통곡할듯ㅋ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3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49483" y="2144031"/>
            <a:ext cx="11598442" cy="4052065"/>
            <a:chOff x="715047" y="2898296"/>
            <a:chExt cx="5722174" cy="1999115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36020" b="10169"/>
            <a:stretch/>
          </p:blipFill>
          <p:spPr>
            <a:xfrm>
              <a:off x="4080757" y="2898296"/>
              <a:ext cx="2189206" cy="403895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28837" b="-7747"/>
            <a:stretch/>
          </p:blipFill>
          <p:spPr>
            <a:xfrm>
              <a:off x="3955656" y="3426618"/>
              <a:ext cx="2429561" cy="43518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15049"/>
            <a:stretch/>
          </p:blipFill>
          <p:spPr>
            <a:xfrm>
              <a:off x="4080757" y="3929158"/>
              <a:ext cx="2356464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450436-D718-4922-92A4-52F2DDEB93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10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분동안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필터링된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채팅은 </a:t>
            </a:r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개뿐</a:t>
            </a:r>
            <a:endParaRPr lang="en-US" altLang="ko-KR" sz="60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BJ </a:t>
            </a:r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철구</a:t>
            </a:r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1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491C8-0091-4B66-88F2-3FA7177D3284}"/>
              </a:ext>
            </a:extLst>
          </p:cNvPr>
          <p:cNvGrpSpPr/>
          <p:nvPr/>
        </p:nvGrpSpPr>
        <p:grpSpPr>
          <a:xfrm>
            <a:off x="288758" y="3208253"/>
            <a:ext cx="6533649" cy="3148097"/>
            <a:chOff x="578350" y="3149323"/>
            <a:chExt cx="6533649" cy="3148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31F5E-9910-4FBE-9920-E9276DEE5478}"/>
                </a:ext>
              </a:extLst>
            </p:cNvPr>
            <p:cNvSpPr/>
            <p:nvPr/>
          </p:nvSpPr>
          <p:spPr>
            <a:xfrm>
              <a:off x="1703108" y="3149323"/>
              <a:ext cx="4284133" cy="3148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4E3AA-05D2-4653-886E-231400FAAE49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비속어 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사전 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재현율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8B6E9-49FE-44EC-ABDC-65F2B70250D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739D0-CD17-48C8-ACF3-C64E3A7C03F2}"/>
              </a:ext>
            </a:extLst>
          </p:cNvPr>
          <p:cNvGrpSpPr/>
          <p:nvPr/>
        </p:nvGrpSpPr>
        <p:grpSpPr>
          <a:xfrm>
            <a:off x="5127123" y="3208253"/>
            <a:ext cx="6533649" cy="3091172"/>
            <a:chOff x="578350" y="3206248"/>
            <a:chExt cx="6533649" cy="309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63553-BF39-4FB0-9367-33EE0AC85FCB}"/>
                </a:ext>
              </a:extLst>
            </p:cNvPr>
            <p:cNvSpPr/>
            <p:nvPr/>
          </p:nvSpPr>
          <p:spPr>
            <a:xfrm>
              <a:off x="1811867" y="3206248"/>
              <a:ext cx="4284133" cy="3091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184FC-7129-4BF9-BD8E-4C28096AC251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2478760" y="4991984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17%</a:t>
            </a:r>
            <a:endParaRPr lang="ko-KR" altLang="en-US" sz="8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A5BA8-7A90-472B-A8EE-E60A3BB20155}"/>
              </a:ext>
            </a:extLst>
          </p:cNvPr>
          <p:cNvSpPr/>
          <p:nvPr/>
        </p:nvSpPr>
        <p:spPr>
          <a:xfrm>
            <a:off x="7394445" y="4958117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50%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6255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철구.png">
            <a:extLst>
              <a:ext uri="{FF2B5EF4-FFF2-40B4-BE49-F238E27FC236}">
                <a16:creationId xmlns:a16="http://schemas.microsoft.com/office/drawing/2014/main" id="{38BA8DEE-A5AC-4EC9-9C0A-7B28038B9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3098" y="1740265"/>
            <a:ext cx="7772779" cy="388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3D31-F937-4ABC-8DC4-C13A15BFAD50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02.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9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001A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345"/>
            <a:ext cx="9144000" cy="122047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17306A3-67F7-44B0-8F92-2F9CBD9E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28" y="2539509"/>
            <a:ext cx="3317190" cy="130973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0BA6255-9B15-44C5-AB3A-4D447C3FBEC1}"/>
              </a:ext>
            </a:extLst>
          </p:cNvPr>
          <p:cNvSpPr txBox="1">
            <a:spLocks/>
          </p:cNvSpPr>
          <p:nvPr/>
        </p:nvSpPr>
        <p:spPr>
          <a:xfrm>
            <a:off x="4233646" y="2539509"/>
            <a:ext cx="2911174" cy="116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</a:t>
            </a:r>
            <a:r>
              <a:rPr lang="ko-KR" altLang="en-US" sz="5400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차별점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01D2A9-70CC-4332-AC45-BEA5E0C5914A}"/>
              </a:ext>
            </a:extLst>
          </p:cNvPr>
          <p:cNvSpPr txBox="1">
            <a:spLocks/>
          </p:cNvSpPr>
          <p:nvPr/>
        </p:nvSpPr>
        <p:spPr>
          <a:xfrm>
            <a:off x="7212850" y="2539509"/>
            <a:ext cx="4413808" cy="92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과정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9443C8A-B45C-4333-A5BF-5AA06D1F1912}"/>
              </a:ext>
            </a:extLst>
          </p:cNvPr>
          <p:cNvSpPr txBox="1">
            <a:spLocks/>
          </p:cNvSpPr>
          <p:nvPr/>
        </p:nvSpPr>
        <p:spPr>
          <a:xfrm>
            <a:off x="594359" y="3377503"/>
            <a:ext cx="2467801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계획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4E01764-E989-4369-A468-FB728DE90924}"/>
              </a:ext>
            </a:extLst>
          </p:cNvPr>
          <p:cNvSpPr txBox="1">
            <a:spLocks/>
          </p:cNvSpPr>
          <p:nvPr/>
        </p:nvSpPr>
        <p:spPr>
          <a:xfrm>
            <a:off x="4130040" y="3377503"/>
            <a:ext cx="2680552" cy="92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데모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3950EC50-974F-4E63-8A8C-9211ACE9E9FF}"/>
              </a:ext>
            </a:extLst>
          </p:cNvPr>
          <p:cNvSpPr txBox="1">
            <a:spLocks/>
          </p:cNvSpPr>
          <p:nvPr/>
        </p:nvSpPr>
        <p:spPr>
          <a:xfrm>
            <a:off x="7391626" y="3377503"/>
            <a:ext cx="2680552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06.QnA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6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457608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위키백과.png">
            <a:extLst>
              <a:ext uri="{FF2B5EF4-FFF2-40B4-BE49-F238E27FC236}">
                <a16:creationId xmlns:a16="http://schemas.microsoft.com/office/drawing/2014/main" id="{09EC392D-6BBC-4985-B449-150EA114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0679"/>
          <a:stretch/>
        </p:blipFill>
        <p:spPr>
          <a:xfrm>
            <a:off x="2645354" y="1813124"/>
            <a:ext cx="5831311" cy="43546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72F7B-F0BF-4703-870A-479D24A9DDAE}"/>
              </a:ext>
            </a:extLst>
          </p:cNvPr>
          <p:cNvSpPr txBox="1"/>
          <p:nvPr/>
        </p:nvSpPr>
        <p:spPr>
          <a:xfrm>
            <a:off x="4773056" y="936176"/>
            <a:ext cx="261834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문어체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EF234F-E41B-46B3-8933-37D3C2AB7E6A}"/>
              </a:ext>
            </a:extLst>
          </p:cNvPr>
          <p:cNvGrpSpPr/>
          <p:nvPr/>
        </p:nvGrpSpPr>
        <p:grpSpPr>
          <a:xfrm>
            <a:off x="8745826" y="936176"/>
            <a:ext cx="2743201" cy="5231609"/>
            <a:chOff x="7783693" y="1040860"/>
            <a:chExt cx="2743201" cy="5231609"/>
          </a:xfrm>
        </p:grpSpPr>
        <p:pic>
          <p:nvPicPr>
            <p:cNvPr id="9" name="그림 8" descr="채팅데이터.png">
              <a:extLst>
                <a:ext uri="{FF2B5EF4-FFF2-40B4-BE49-F238E27FC236}">
                  <a16:creationId xmlns:a16="http://schemas.microsoft.com/office/drawing/2014/main" id="{2C97C954-32B1-47C4-85DE-0BD19122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9328" r="2947"/>
            <a:stretch/>
          </p:blipFill>
          <p:spPr>
            <a:xfrm>
              <a:off x="7783693" y="1917809"/>
              <a:ext cx="2743201" cy="43546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390B43-B0CB-4933-8209-47EEC9234D3C}"/>
                </a:ext>
              </a:extLst>
            </p:cNvPr>
            <p:cNvSpPr txBox="1"/>
            <p:nvPr/>
          </p:nvSpPr>
          <p:spPr>
            <a:xfrm>
              <a:off x="7852632" y="1040860"/>
              <a:ext cx="248693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ko-KR" alt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구어체</a:t>
              </a:r>
            </a:p>
          </p:txBody>
        </p:sp>
      </p:grpSp>
      <p:sp>
        <p:nvSpPr>
          <p:cNvPr id="14" name="부등호 13">
            <a:extLst>
              <a:ext uri="{FF2B5EF4-FFF2-40B4-BE49-F238E27FC236}">
                <a16:creationId xmlns:a16="http://schemas.microsoft.com/office/drawing/2014/main" id="{E64433D6-A066-4D43-A0FD-766403809356}"/>
              </a:ext>
            </a:extLst>
          </p:cNvPr>
          <p:cNvSpPr/>
          <p:nvPr/>
        </p:nvSpPr>
        <p:spPr>
          <a:xfrm>
            <a:off x="7239396" y="1060549"/>
            <a:ext cx="1564995" cy="829060"/>
          </a:xfrm>
          <a:prstGeom prst="mathNotEqual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C1E0-9D9E-4887-AA70-052EFA7653A0}"/>
              </a:ext>
            </a:extLst>
          </p:cNvPr>
          <p:cNvSpPr txBox="1"/>
          <p:nvPr/>
        </p:nvSpPr>
        <p:spPr>
          <a:xfrm>
            <a:off x="349482" y="539936"/>
            <a:ext cx="2726227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2BA9-DD9B-48AC-BFDC-0548A954E298}"/>
              </a:ext>
            </a:extLst>
          </p:cNvPr>
          <p:cNvSpPr txBox="1"/>
          <p:nvPr/>
        </p:nvSpPr>
        <p:spPr>
          <a:xfrm>
            <a:off x="2036904" y="755229"/>
            <a:ext cx="950402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유해도가 측정된 </a:t>
            </a:r>
            <a:endParaRPr lang="en-US" altLang="ko-KR" sz="66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데이터의 부재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BBD9D2-8375-4DC1-9A90-52118FD84F1C}"/>
              </a:ext>
            </a:extLst>
          </p:cNvPr>
          <p:cNvGrpSpPr/>
          <p:nvPr/>
        </p:nvGrpSpPr>
        <p:grpSpPr>
          <a:xfrm>
            <a:off x="3272798" y="3562750"/>
            <a:ext cx="2974737" cy="2811633"/>
            <a:chOff x="3059678" y="3533777"/>
            <a:chExt cx="2852236" cy="269584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49C674-CE53-470F-8E85-4E6A432D340E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03D251-0EE1-4B0E-A386-D2BD3F4D4F12}"/>
                </a:ext>
              </a:extLst>
            </p:cNvPr>
            <p:cNvSpPr/>
            <p:nvPr/>
          </p:nvSpPr>
          <p:spPr>
            <a:xfrm>
              <a:off x="3059678" y="4357004"/>
              <a:ext cx="2852066" cy="18591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데이터 수집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150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2E9DC-B261-4743-93BF-F324AC4F1AFF}"/>
              </a:ext>
            </a:extLst>
          </p:cNvPr>
          <p:cNvGrpSpPr/>
          <p:nvPr/>
        </p:nvGrpSpPr>
        <p:grpSpPr>
          <a:xfrm>
            <a:off x="4059902" y="2782750"/>
            <a:ext cx="5056391" cy="830997"/>
            <a:chOff x="4059902" y="2909750"/>
            <a:chExt cx="5056391" cy="830997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D4EDE-5EAF-4CCB-976C-1607A4F862CC}"/>
                </a:ext>
              </a:extLst>
            </p:cNvPr>
            <p:cNvSpPr/>
            <p:nvPr/>
          </p:nvSpPr>
          <p:spPr>
            <a:xfrm rot="10800000">
              <a:off x="7601875" y="2965370"/>
              <a:ext cx="748145" cy="6449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B3D44-7433-4851-A0C7-1FE99274BCA5}"/>
                </a:ext>
              </a:extLst>
            </p:cNvPr>
            <p:cNvSpPr/>
            <p:nvPr/>
          </p:nvSpPr>
          <p:spPr>
            <a:xfrm>
              <a:off x="5756929" y="2909750"/>
              <a:ext cx="20024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크롤링</a:t>
              </a:r>
              <a:r>
                <a:rPr lang="ko-KR" altLang="en-US" sz="28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AD5D23-CD95-4603-9DA7-9344FC5B9505}"/>
                </a:ext>
              </a:extLst>
            </p:cNvPr>
            <p:cNvGrpSpPr/>
            <p:nvPr/>
          </p:nvGrpSpPr>
          <p:grpSpPr>
            <a:xfrm>
              <a:off x="4059902" y="2971909"/>
              <a:ext cx="748145" cy="644952"/>
              <a:chOff x="3950540" y="2878887"/>
              <a:chExt cx="748145" cy="644952"/>
            </a:xfrm>
          </p:grpSpPr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3719E5ED-F107-47E6-A3B5-A40A5B79738D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4D0A9702-A221-4349-BC4B-BC0B132C6F3E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59717D-66B4-4FC1-9829-AE2B15E1AE3C}"/>
                </a:ext>
              </a:extLst>
            </p:cNvPr>
            <p:cNvGrpSpPr/>
            <p:nvPr/>
          </p:nvGrpSpPr>
          <p:grpSpPr>
            <a:xfrm>
              <a:off x="4805698" y="2971909"/>
              <a:ext cx="748145" cy="644952"/>
              <a:chOff x="3950540" y="2878887"/>
              <a:chExt cx="748145" cy="644952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856FA61-1CD8-4603-BB02-1D5B8D1347A5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978417F-E2CC-4EF0-8701-F91A63CC6DE0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AF34260-0576-44E6-A9FE-812992CF6DC2}"/>
                </a:ext>
              </a:extLst>
            </p:cNvPr>
            <p:cNvSpPr/>
            <p:nvPr/>
          </p:nvSpPr>
          <p:spPr>
            <a:xfrm>
              <a:off x="7788349" y="2965370"/>
              <a:ext cx="367057" cy="32151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08F035-DCA2-426B-8E71-331E7E99810C}"/>
                </a:ext>
              </a:extLst>
            </p:cNvPr>
            <p:cNvGrpSpPr/>
            <p:nvPr/>
          </p:nvGrpSpPr>
          <p:grpSpPr>
            <a:xfrm>
              <a:off x="8368148" y="2953658"/>
              <a:ext cx="748145" cy="644952"/>
              <a:chOff x="3950540" y="2878887"/>
              <a:chExt cx="748145" cy="644952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8B82B9-4761-4B44-A16E-E20EA3B9360A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8775F3D-5CEA-479B-8DE9-58E18F385F95}"/>
                  </a:ext>
                </a:extLst>
              </p:cNvPr>
              <p:cNvSpPr/>
              <p:nvPr/>
            </p:nvSpPr>
            <p:spPr>
              <a:xfrm>
                <a:off x="4155975" y="2878887"/>
                <a:ext cx="337274" cy="33322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DC169A-51C0-4C90-8AC3-45336D8F96DF}"/>
              </a:ext>
            </a:extLst>
          </p:cNvPr>
          <p:cNvGrpSpPr/>
          <p:nvPr/>
        </p:nvGrpSpPr>
        <p:grpSpPr>
          <a:xfrm>
            <a:off x="6971234" y="3562750"/>
            <a:ext cx="2852066" cy="2775298"/>
            <a:chOff x="3059848" y="3533777"/>
            <a:chExt cx="2852066" cy="2775298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44F28283-4535-4693-A364-4FC56CCDC9A6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EA4ABA-8AC0-4B91-889A-69CDDC1AD88A}"/>
                </a:ext>
              </a:extLst>
            </p:cNvPr>
            <p:cNvSpPr/>
            <p:nvPr/>
          </p:nvSpPr>
          <p:spPr>
            <a:xfrm>
              <a:off x="3059848" y="4370083"/>
              <a:ext cx="285206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레이블링 셋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4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2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천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58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분석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BA638805-F776-4743-A7EE-E0C366DB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9815" r="9185" b="8305"/>
          <a:stretch/>
        </p:blipFill>
        <p:spPr>
          <a:xfrm>
            <a:off x="2133599" y="1910183"/>
            <a:ext cx="4596677" cy="45923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4396946" y="940450"/>
            <a:ext cx="4604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EA97C0-7F99-4A48-A8A1-FB7660594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5" t="10794" r="10444" b="9864"/>
          <a:stretch/>
        </p:blipFill>
        <p:spPr>
          <a:xfrm>
            <a:off x="6730276" y="1966196"/>
            <a:ext cx="4517443" cy="44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A3DD82-EB70-42EA-901E-4D6890E6EDCF}"/>
              </a:ext>
            </a:extLst>
          </p:cNvPr>
          <p:cNvSpPr/>
          <p:nvPr/>
        </p:nvSpPr>
        <p:spPr>
          <a:xfrm>
            <a:off x="4691370" y="539936"/>
            <a:ext cx="6459230" cy="5816414"/>
          </a:xfrm>
          <a:prstGeom prst="rect">
            <a:avLst/>
          </a:prstGeom>
          <a:ln w="38100">
            <a:solidFill>
              <a:srgbClr val="7C001A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nn nlpì ëí ì´ë¯¸ì§ ê²ìê²°ê³¼">
            <a:extLst>
              <a:ext uri="{FF2B5EF4-FFF2-40B4-BE49-F238E27FC236}">
                <a16:creationId xmlns:a16="http://schemas.microsoft.com/office/drawing/2014/main" id="{D5218B10-95E0-4FFA-A6BA-F3DA5C36A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4896" r="8110" b="1251"/>
          <a:stretch/>
        </p:blipFill>
        <p:spPr bwMode="auto">
          <a:xfrm>
            <a:off x="5118100" y="592797"/>
            <a:ext cx="5575300" cy="57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784531" y="2667752"/>
            <a:ext cx="39068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CONV1d</a:t>
            </a:r>
          </a:p>
          <a:p>
            <a:pPr algn="r"/>
            <a:r>
              <a:rPr lang="ko-KR" altLang="en-US" sz="7200" dirty="0" err="1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문맥고려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산출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49B9AD-D017-46FB-8120-3C02737F6C74}"/>
              </a:ext>
            </a:extLst>
          </p:cNvPr>
          <p:cNvGrpSpPr/>
          <p:nvPr/>
        </p:nvGrpSpPr>
        <p:grpSpPr>
          <a:xfrm>
            <a:off x="2717800" y="762000"/>
            <a:ext cx="8389382" cy="5897360"/>
            <a:chOff x="2717800" y="889000"/>
            <a:chExt cx="8389382" cy="58973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E2526D-89E1-4AF0-9A60-168BB490DB07}"/>
                </a:ext>
              </a:extLst>
            </p:cNvPr>
            <p:cNvSpPr/>
            <p:nvPr/>
          </p:nvSpPr>
          <p:spPr>
            <a:xfrm>
              <a:off x="4152900" y="3392488"/>
              <a:ext cx="1422400" cy="254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F9E94C-FC29-4706-921D-4EC0A194E8BE}"/>
                </a:ext>
              </a:extLst>
            </p:cNvPr>
            <p:cNvSpPr/>
            <p:nvPr/>
          </p:nvSpPr>
          <p:spPr>
            <a:xfrm>
              <a:off x="6699250" y="889000"/>
              <a:ext cx="1422400" cy="508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1D3D4B-ED8A-4E02-B362-514E56CD5A85}"/>
                </a:ext>
              </a:extLst>
            </p:cNvPr>
            <p:cNvSpPr/>
            <p:nvPr/>
          </p:nvSpPr>
          <p:spPr>
            <a:xfrm>
              <a:off x="6149881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최대</a:t>
              </a:r>
              <a:endParaRPr lang="ko-KR" altLang="en-US" sz="4800" dirty="0">
                <a:solidFill>
                  <a:srgbClr val="7C001A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12E988-40FB-4183-82F7-FAFCC6BA1051}"/>
                </a:ext>
              </a:extLst>
            </p:cNvPr>
            <p:cNvSpPr/>
            <p:nvPr/>
          </p:nvSpPr>
          <p:spPr>
            <a:xfrm>
              <a:off x="4413652" y="3392488"/>
              <a:ext cx="12759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5%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46FFD5-FA66-4300-8A2A-B49678EF6B44}"/>
                </a:ext>
              </a:extLst>
            </p:cNvPr>
            <p:cNvSpPr/>
            <p:nvPr/>
          </p:nvSpPr>
          <p:spPr>
            <a:xfrm>
              <a:off x="6655044" y="924657"/>
              <a:ext cx="161472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11%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8379B0-345F-4055-931F-2696FD8D5396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2848260"/>
              <a:ext cx="82677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2532BC-F82C-4949-80F8-90B910C560AF}"/>
                </a:ext>
              </a:extLst>
            </p:cNvPr>
            <p:cNvSpPr/>
            <p:nvPr/>
          </p:nvSpPr>
          <p:spPr>
            <a:xfrm>
              <a:off x="8706252" y="1905004"/>
              <a:ext cx="16821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tx1"/>
                    </a:solidFill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8%</a:t>
              </a:r>
              <a:endParaRPr lang="ko-KR" altLang="en-US" sz="6600" dirty="0">
                <a:solidFill>
                  <a:srgbClr val="7C001A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DD980A-420E-4947-8B98-EE4E6E70A120}"/>
                </a:ext>
              </a:extLst>
            </p:cNvPr>
            <p:cNvSpPr/>
            <p:nvPr/>
          </p:nvSpPr>
          <p:spPr>
            <a:xfrm>
              <a:off x="8623810" y="2804640"/>
              <a:ext cx="2483372" cy="11079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ko-KR" altLang="en-US" sz="6600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임계값</a:t>
              </a:r>
              <a:endParaRPr lang="ko-KR" altLang="en-US" sz="6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1A4BF1-4E46-49C6-B227-88FDD6C76114}"/>
                </a:ext>
              </a:extLst>
            </p:cNvPr>
            <p:cNvSpPr/>
            <p:nvPr/>
          </p:nvSpPr>
          <p:spPr>
            <a:xfrm>
              <a:off x="3543867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비율</a:t>
              </a:r>
              <a:endParaRPr lang="en-US" altLang="ko-KR" sz="48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1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UI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9619885B-E228-454A-A0B3-4B7791196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4895" y="964365"/>
            <a:ext cx="7756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계획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88967BC-0A26-4E29-9D21-B296671FD798}"/>
              </a:ext>
            </a:extLst>
          </p:cNvPr>
          <p:cNvGrpSpPr/>
          <p:nvPr/>
        </p:nvGrpSpPr>
        <p:grpSpPr>
          <a:xfrm>
            <a:off x="1163535" y="3167033"/>
            <a:ext cx="9864930" cy="1839656"/>
            <a:chOff x="1544536" y="3220373"/>
            <a:chExt cx="9864930" cy="18396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B7F7F3-FE64-4186-B306-7F27599A7626}"/>
                </a:ext>
              </a:extLst>
            </p:cNvPr>
            <p:cNvSpPr/>
            <p:nvPr/>
          </p:nvSpPr>
          <p:spPr>
            <a:xfrm>
              <a:off x="1544536" y="322037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똑똑한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레이블링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B30779-34DF-43F5-8959-A99B5035D2D4}"/>
                </a:ext>
              </a:extLst>
            </p:cNvPr>
            <p:cNvSpPr/>
            <p:nvPr/>
          </p:nvSpPr>
          <p:spPr>
            <a:xfrm>
              <a:off x="4865345" y="373853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감성분석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모델링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F96858D-BF96-465E-A1F8-EFEC92250877}"/>
                </a:ext>
              </a:extLst>
            </p:cNvPr>
            <p:cNvSpPr/>
            <p:nvPr/>
          </p:nvSpPr>
          <p:spPr>
            <a:xfrm>
              <a:off x="8186154" y="372329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err="1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영상음성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분석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A1141-9824-49A3-A60E-AB6151F305D7}"/>
              </a:ext>
            </a:extLst>
          </p:cNvPr>
          <p:cNvSpPr/>
          <p:nvPr/>
        </p:nvSpPr>
        <p:spPr>
          <a:xfrm>
            <a:off x="2328114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DB3C69-6EC5-43BD-9651-B2220137ACBE}"/>
              </a:ext>
            </a:extLst>
          </p:cNvPr>
          <p:cNvSpPr/>
          <p:nvPr/>
        </p:nvSpPr>
        <p:spPr>
          <a:xfrm>
            <a:off x="564055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A63838-F7F8-4BDB-99A6-A63DE83C55BD}"/>
              </a:ext>
            </a:extLst>
          </p:cNvPr>
          <p:cNvSpPr/>
          <p:nvPr/>
        </p:nvSpPr>
        <p:spPr>
          <a:xfrm>
            <a:off x="890191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US" altLang="ko-KR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C001A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FA8703-30D0-45F8-92F4-0964C7FC38DD}"/>
              </a:ext>
            </a:extLst>
          </p:cNvPr>
          <p:cNvGrpSpPr/>
          <p:nvPr/>
        </p:nvGrpSpPr>
        <p:grpSpPr>
          <a:xfrm>
            <a:off x="2813231" y="2556599"/>
            <a:ext cx="167914" cy="503194"/>
            <a:chOff x="2813231" y="2556599"/>
            <a:chExt cx="167914" cy="503194"/>
          </a:xfrm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0729B16C-3120-4CCA-9F82-EA0917C928A7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99DD4969-2C07-43D3-8DA0-CE9B1FB392FB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960D4A-27CB-459E-81CD-94C6AF76F3FF}"/>
              </a:ext>
            </a:extLst>
          </p:cNvPr>
          <p:cNvGrpSpPr/>
          <p:nvPr/>
        </p:nvGrpSpPr>
        <p:grpSpPr>
          <a:xfrm>
            <a:off x="6012043" y="2541197"/>
            <a:ext cx="167914" cy="503194"/>
            <a:chOff x="2813231" y="2556599"/>
            <a:chExt cx="167914" cy="503194"/>
          </a:xfrm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E1EE3964-AE6B-4920-B244-EA6FD0E18BCA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0E300976-CAA3-47A0-AA81-5EE6176C0B4D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5A58E-C6C8-4F15-AA64-9178B13D411D}"/>
              </a:ext>
            </a:extLst>
          </p:cNvPr>
          <p:cNvGrpSpPr/>
          <p:nvPr/>
        </p:nvGrpSpPr>
        <p:grpSpPr>
          <a:xfrm>
            <a:off x="9327491" y="2556599"/>
            <a:ext cx="167914" cy="503194"/>
            <a:chOff x="2813231" y="2556599"/>
            <a:chExt cx="167914" cy="503194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C934068F-C617-4BE5-8404-01B9F9D0AFE2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66194BED-64C3-4FB6-BBE3-B623AD0ABF46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336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DEMO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10316" y="2540365"/>
            <a:ext cx="9424384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http://bit.ly/datacampus_korea3</a:t>
            </a:r>
          </a:p>
        </p:txBody>
      </p:sp>
    </p:spTree>
    <p:extLst>
      <p:ext uri="{BB962C8B-B14F-4D97-AF65-F5344CB8AC3E}">
        <p14:creationId xmlns:p14="http://schemas.microsoft.com/office/powerpoint/2010/main" val="386060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6C86-D4AC-4129-B45E-AE4A7A7564D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79" y="1729371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16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QnA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64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경청해 주셔서 감사합니다</a:t>
            </a:r>
            <a:endParaRPr lang="en-US" altLang="ko-KR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AE34-CE73-4A46-886A-9AA61D8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DD670-F363-441D-8F26-802279F1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D5828-9BE7-4E4B-BC13-90BDFC5CF9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6DD41C3-5845-48CC-A403-1540976CBD39}"/>
              </a:ext>
            </a:extLst>
          </p:cNvPr>
          <p:cNvSpPr txBox="1">
            <a:spLocks/>
          </p:cNvSpPr>
          <p:nvPr/>
        </p:nvSpPr>
        <p:spPr>
          <a:xfrm>
            <a:off x="488708" y="2813829"/>
            <a:ext cx="11428972" cy="320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본 발표자료에는 다수의 욕설이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포함되어 있습니다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937D94-3433-4262-8E41-E1149157D5F6}"/>
              </a:ext>
            </a:extLst>
          </p:cNvPr>
          <p:cNvSpPr txBox="1">
            <a:spLocks/>
          </p:cNvSpPr>
          <p:nvPr/>
        </p:nvSpPr>
        <p:spPr>
          <a:xfrm>
            <a:off x="4741228" y="935889"/>
            <a:ext cx="2636520" cy="13097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FC512-3373-4622-AAD0-AC9F8D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33" y="1194117"/>
            <a:ext cx="705875" cy="70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88CAF-CF8D-494E-A1D3-75CA327D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36" y="1194117"/>
            <a:ext cx="705875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7F11E4-64DA-43FC-9B87-046804CCF377}"/>
              </a:ext>
            </a:extLst>
          </p:cNvPr>
          <p:cNvGrpSpPr/>
          <p:nvPr/>
        </p:nvGrpSpPr>
        <p:grpSpPr>
          <a:xfrm>
            <a:off x="2540652" y="1870235"/>
            <a:ext cx="3386814" cy="1126013"/>
            <a:chOff x="2540652" y="1870235"/>
            <a:chExt cx="3386814" cy="112601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5A718DF-7A9F-4E26-875D-DB935A8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5C8CDA57-7CAF-4FF1-A7F9-F532341F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CE1A498-4E9B-4A56-8CCF-66E67011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709AA1-9FF1-4FBA-90AA-A103B3FA4DA7}"/>
              </a:ext>
            </a:extLst>
          </p:cNvPr>
          <p:cNvGrpSpPr/>
          <p:nvPr/>
        </p:nvGrpSpPr>
        <p:grpSpPr>
          <a:xfrm>
            <a:off x="2540652" y="4404196"/>
            <a:ext cx="3386814" cy="1126013"/>
            <a:chOff x="2540652" y="1870235"/>
            <a:chExt cx="3386814" cy="1126013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DA42FAFB-31C5-4A4A-8658-7C56B5D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3DC17CF6-CA8A-4D95-A487-59C7F7D5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67CD7CF9-46F9-4A55-9399-DCCDACD1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A7D98-F527-499A-9922-801E04CC1C31}"/>
              </a:ext>
            </a:extLst>
          </p:cNvPr>
          <p:cNvGrpSpPr/>
          <p:nvPr/>
        </p:nvGrpSpPr>
        <p:grpSpPr>
          <a:xfrm>
            <a:off x="1932865" y="2251235"/>
            <a:ext cx="8810611" cy="3067525"/>
            <a:chOff x="1932865" y="2251235"/>
            <a:chExt cx="8810611" cy="306752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C6912EF1-4E0D-488B-BC78-E96EC8AB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7750" y="3106142"/>
              <a:ext cx="1128938" cy="112601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C4E1C0CA-3AD7-4867-BDE2-B3B06A3E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12" y="3106142"/>
              <a:ext cx="1128938" cy="1126013"/>
            </a:xfrm>
            <a:prstGeom prst="rect">
              <a:avLst/>
            </a:prstGeom>
          </p:spPr>
        </p:pic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71D5C38-85B2-44ED-B391-90F5B6C9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2865" y="3115707"/>
              <a:ext cx="1128938" cy="11260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176483-B5A3-4890-83EA-F4E38467A855}"/>
                </a:ext>
              </a:extLst>
            </p:cNvPr>
            <p:cNvGrpSpPr/>
            <p:nvPr/>
          </p:nvGrpSpPr>
          <p:grpSpPr>
            <a:xfrm>
              <a:off x="5316688" y="2251235"/>
              <a:ext cx="5426788" cy="3067525"/>
              <a:chOff x="5316688" y="2251235"/>
              <a:chExt cx="5426788" cy="3067525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7348A950-5BF7-4758-9DB2-C4E2099D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6688" y="3106142"/>
                <a:ext cx="1128938" cy="1126013"/>
              </a:xfrm>
              <a:prstGeom prst="rect">
                <a:avLst/>
              </a:prstGeom>
            </p:spPr>
          </p:pic>
          <p:sp>
            <p:nvSpPr>
              <p:cNvPr id="11" name="설명선: 굽은 선 10">
                <a:extLst>
                  <a:ext uri="{FF2B5EF4-FFF2-40B4-BE49-F238E27FC236}">
                    <a16:creationId xmlns:a16="http://schemas.microsoft.com/office/drawing/2014/main" id="{77A67092-C6CA-49DE-A9B1-936F3FE7F902}"/>
                  </a:ext>
                </a:extLst>
              </p:cNvPr>
              <p:cNvSpPr/>
              <p:nvPr/>
            </p:nvSpPr>
            <p:spPr>
              <a:xfrm>
                <a:off x="7174759" y="2251235"/>
                <a:ext cx="3568717" cy="306752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37772"/>
                  <a:gd name="adj6" fmla="val -2971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대 청소년 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 중</a:t>
                </a:r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 1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인터넷 방송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시청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4070C-FE1A-4B28-8E32-7146CF6FFBEA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646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BF28AE-ACF2-45F5-BB02-8A65E022E2C6}"/>
              </a:ext>
            </a:extLst>
          </p:cNvPr>
          <p:cNvGrpSpPr/>
          <p:nvPr/>
        </p:nvGrpSpPr>
        <p:grpSpPr>
          <a:xfrm>
            <a:off x="1463040" y="2210386"/>
            <a:ext cx="9265921" cy="2919619"/>
            <a:chOff x="1463040" y="2530426"/>
            <a:chExt cx="9265921" cy="29196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BAD184-D7A7-4F75-B95F-7A6534EEC06B}"/>
                </a:ext>
              </a:extLst>
            </p:cNvPr>
            <p:cNvSpPr txBox="1"/>
            <p:nvPr/>
          </p:nvSpPr>
          <p:spPr>
            <a:xfrm>
              <a:off x="1463040" y="2530426"/>
              <a:ext cx="9265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10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대 청소년 하루 평균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DBD046-457C-49B9-9DE5-3E14429A269B}"/>
                </a:ext>
              </a:extLst>
            </p:cNvPr>
            <p:cNvSpPr txBox="1"/>
            <p:nvPr/>
          </p:nvSpPr>
          <p:spPr>
            <a:xfrm>
              <a:off x="1941658" y="3413947"/>
              <a:ext cx="83086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인터넷 방송 시청시간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93935-9A18-4E5E-876D-20ED3CB5B815}"/>
                </a:ext>
              </a:extLst>
            </p:cNvPr>
            <p:cNvSpPr txBox="1"/>
            <p:nvPr/>
          </p:nvSpPr>
          <p:spPr>
            <a:xfrm>
              <a:off x="4847902" y="4342049"/>
              <a:ext cx="24961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ko-KR" alt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</a:t>
              </a:r>
              <a:endPara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C3681C-8598-4371-9519-7818F285D0B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29805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79B3E9-CCBF-4C08-83EC-568FC8BF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97FF-EE69-4AF1-8826-E534C201F9B2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317532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5C19CF-3CC8-4DCB-9C10-0A1AEC824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A5746-31A1-46AC-B605-66EF8E63DB31}"/>
              </a:ext>
            </a:extLst>
          </p:cNvPr>
          <p:cNvSpPr txBox="1"/>
          <p:nvPr/>
        </p:nvSpPr>
        <p:spPr>
          <a:xfrm>
            <a:off x="1310121" y="3549243"/>
            <a:ext cx="99679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1034 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</a:t>
            </a:r>
            <a:endParaRPr lang="en-US" altLang="ko-KR" sz="7200" dirty="0">
              <a:solidFill>
                <a:schemeClr val="bg1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유해 내용 발견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BBF31-4D48-4CF5-B514-DAD4C0F725EE}"/>
              </a:ext>
            </a:extLst>
          </p:cNvPr>
          <p:cNvGrpSpPr/>
          <p:nvPr/>
        </p:nvGrpSpPr>
        <p:grpSpPr>
          <a:xfrm>
            <a:off x="533915" y="2667002"/>
            <a:ext cx="11087881" cy="458885"/>
            <a:chOff x="533915" y="2667002"/>
            <a:chExt cx="11087881" cy="4588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1CE9A2-CC16-4B89-B289-32BD658548AC}"/>
                </a:ext>
              </a:extLst>
            </p:cNvPr>
            <p:cNvSpPr/>
            <p:nvPr/>
          </p:nvSpPr>
          <p:spPr>
            <a:xfrm flipV="1">
              <a:off x="6905625" y="2667002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F857F5E-CDDD-4330-B1EC-E5EFF211CEBA}"/>
                </a:ext>
              </a:extLst>
            </p:cNvPr>
            <p:cNvSpPr/>
            <p:nvPr/>
          </p:nvSpPr>
          <p:spPr>
            <a:xfrm rot="5400000">
              <a:off x="5844650" y="2064912"/>
              <a:ext cx="458884" cy="1663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1522FE-E975-4E6E-B1DB-0F387B589472}"/>
                </a:ext>
              </a:extLst>
            </p:cNvPr>
            <p:cNvSpPr/>
            <p:nvPr/>
          </p:nvSpPr>
          <p:spPr>
            <a:xfrm flipV="1">
              <a:off x="533915" y="2670779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97730-E6FD-4E91-A170-374F130C20AC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415439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F6AFF0-F9DE-46D7-BC40-252A6FB489FE}"/>
              </a:ext>
            </a:extLst>
          </p:cNvPr>
          <p:cNvGrpSpPr/>
          <p:nvPr/>
        </p:nvGrpSpPr>
        <p:grpSpPr>
          <a:xfrm>
            <a:off x="793777" y="1983422"/>
            <a:ext cx="10589347" cy="3561979"/>
            <a:chOff x="736625" y="1983422"/>
            <a:chExt cx="10589347" cy="3561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9B81F6D-D109-4476-87EF-6524B8224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625" y="1983422"/>
              <a:ext cx="3892324" cy="3561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CBDEA0-1D67-43CA-9087-1EDB0A9C9049}"/>
                </a:ext>
              </a:extLst>
            </p:cNvPr>
            <p:cNvSpPr/>
            <p:nvPr/>
          </p:nvSpPr>
          <p:spPr>
            <a:xfrm>
              <a:off x="4604384" y="1989772"/>
              <a:ext cx="67215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00325" algn="l"/>
                </a:tabLst>
              </a:pP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평균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편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38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17BE6-EE67-4C6E-9ABC-A4D6893FD0AE}"/>
                </a:ext>
              </a:extLst>
            </p:cNvPr>
            <p:cNvSpPr/>
            <p:nvPr/>
          </p:nvSpPr>
          <p:spPr>
            <a:xfrm>
              <a:off x="4604384" y="3278188"/>
              <a:ext cx="6096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분당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3.9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의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유해 내용 발견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16C28-8742-4C7D-827B-8EBD16720EC5}"/>
              </a:ext>
            </a:extLst>
          </p:cNvPr>
          <p:cNvSpPr txBox="1"/>
          <p:nvPr/>
        </p:nvSpPr>
        <p:spPr>
          <a:xfrm>
            <a:off x="5249514" y="5351472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- 2018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방송통신위원회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34E906-0178-47AB-BCF8-5646BC022E66}"/>
              </a:ext>
            </a:extLst>
          </p:cNvPr>
          <p:cNvGrpSpPr/>
          <p:nvPr/>
        </p:nvGrpSpPr>
        <p:grpSpPr>
          <a:xfrm>
            <a:off x="1154511" y="1792321"/>
            <a:ext cx="9809954" cy="1491657"/>
            <a:chOff x="1191309" y="2823885"/>
            <a:chExt cx="9504401" cy="1445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37C1D6-5775-444B-8968-2677F62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t="25684" r="26091" b="27158"/>
            <a:stretch/>
          </p:blipFill>
          <p:spPr>
            <a:xfrm>
              <a:off x="7952510" y="2859638"/>
              <a:ext cx="2743200" cy="14094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02A416-DDE8-436C-98D6-3CA7E34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3" r="15713" b="32631"/>
            <a:stretch/>
          </p:blipFill>
          <p:spPr>
            <a:xfrm>
              <a:off x="4449769" y="2823885"/>
              <a:ext cx="3130493" cy="14094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00E4A4-1292-45D9-8C22-4BB92AD4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/>
            <a:stretch/>
          </p:blipFill>
          <p:spPr>
            <a:xfrm>
              <a:off x="1191309" y="2926753"/>
              <a:ext cx="2743201" cy="1235076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2D36C8-5D3C-4331-8517-7AB4C666F5FA}"/>
              </a:ext>
            </a:extLst>
          </p:cNvPr>
          <p:cNvGrpSpPr/>
          <p:nvPr/>
        </p:nvGrpSpPr>
        <p:grpSpPr>
          <a:xfrm>
            <a:off x="1366968" y="3530223"/>
            <a:ext cx="9671530" cy="2233554"/>
            <a:chOff x="1489166" y="3846063"/>
            <a:chExt cx="9095869" cy="21236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4B8BEC-E3B6-42C0-8337-CBFC98161994}"/>
                </a:ext>
              </a:extLst>
            </p:cNvPr>
            <p:cNvSpPr txBox="1"/>
            <p:nvPr/>
          </p:nvSpPr>
          <p:spPr>
            <a:xfrm>
              <a:off x="1655516" y="3846063"/>
              <a:ext cx="886492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청소년들 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TOP3 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플랫폼에서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욕설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성인영상 등 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유해한 영상 및 채팅이 난무하는 상황  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4248432D-41A0-4B5E-84E2-B79ACE31B60F}"/>
                </a:ext>
              </a:extLst>
            </p:cNvPr>
            <p:cNvSpPr/>
            <p:nvPr/>
          </p:nvSpPr>
          <p:spPr>
            <a:xfrm>
              <a:off x="1489166" y="3996012"/>
              <a:ext cx="9095869" cy="1589630"/>
            </a:xfrm>
            <a:prstGeom prst="bracketPair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49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1185</Words>
  <Application>Microsoft Office PowerPoint</Application>
  <PresentationFormat>와이드스크린</PresentationFormat>
  <Paragraphs>256</Paragraphs>
  <Slides>28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아리따-돋움(TTF)-Bold</vt:lpstr>
      <vt:lpstr>맑은 고딕</vt:lpstr>
      <vt:lpstr>Arial</vt:lpstr>
      <vt:lpstr>Tmon몬소리OTF Black</vt:lpstr>
      <vt:lpstr>타이포_쌍문동 B</vt:lpstr>
      <vt:lpstr>KoPub돋움체 Bold</vt:lpstr>
      <vt:lpstr>Office 테마</vt:lpstr>
      <vt:lpstr>CYBERAFFITI</vt:lpstr>
      <vt:lpstr>목차</vt:lpstr>
      <vt:lpstr>PowerPoint 프레젠테이션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154</cp:revision>
  <dcterms:created xsi:type="dcterms:W3CDTF">2019-08-13T10:48:53Z</dcterms:created>
  <dcterms:modified xsi:type="dcterms:W3CDTF">2019-08-14T01:04:44Z</dcterms:modified>
</cp:coreProperties>
</file>